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embeddedFontLst>
    <p:embeddedFont>
      <p:font typeface="Play" panose="020B0604020202020204" charset="0"/>
      <p:regular r:id="rId4"/>
      <p:bold r:id="rId5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GoogleSlidesCustomDataVersion2">
      <go:slidesCustomData xmlns:go="http://customooxmlschemas.google.com/" xmlns:ahyp="http://schemas.microsoft.com/office/drawing/2018/hyperlinkcolor" xmlns:p15="http://schemas.microsoft.com/office/powerpoint/2012/main" xmlns:p14="http://schemas.microsoft.com/office/powerpoint/2010/main" xmlns:com="http://schemas.openxmlformats.org/drawingml/2006/compatibility" xmlns:pvml="urn:schemas-microsoft-com:office:powerpoint" xmlns:v="urn:schemas-microsoft-com:vml" xmlns:o="urn:schemas-microsoft-com:office:office" xmlns:dgm="http://schemas.openxmlformats.org/drawingml/2006/diagram" xmlns:c="http://schemas.openxmlformats.org/drawingml/2006/chart" xmlns:mv="urn:schemas-microsoft-com:mac:vml" xmlns:mc="http://schemas.openxmlformats.org/markup-compatibility/2006" xmlns="" r:id="rId8" roundtripDataSignature="AMtx7mgEaCFrj0WBxq4XLFJsmhTiMvl+r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6" d="100"/>
          <a:sy n="106" d="100"/>
        </p:scale>
        <p:origin x="67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customschemas.google.com/relationships/presentationmetadata" Target="metadata"/><Relationship Id="rId3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11" Type="http://schemas.openxmlformats.org/officeDocument/2006/relationships/theme" Target="theme/theme1.xml"/><Relationship Id="rId5" Type="http://schemas.openxmlformats.org/officeDocument/2006/relationships/font" Target="fonts/font2.fntdata"/><Relationship Id="rId10" Type="http://schemas.openxmlformats.org/officeDocument/2006/relationships/viewProps" Target="viewProps.xml"/><Relationship Id="rId4" Type="http://schemas.openxmlformats.org/officeDocument/2006/relationships/font" Target="fonts/font1.fntdata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225" y="685800"/>
            <a:ext cx="457222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82" name="Google Shape;82;p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3"/>
          <p:cNvSpPr txBox="1"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Play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3" name="Google Shape;13;p3"/>
          <p:cNvSpPr txBox="1"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>
            <a:endParaRPr/>
          </a:p>
        </p:txBody>
      </p:sp>
      <p:sp>
        <p:nvSpPr>
          <p:cNvPr id="14" name="Google Shape;14;p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Vertical Text" type="vertTx">
  <p:cSld name="VERTICAL_TEXT">
    <p:spTree>
      <p:nvGrpSpPr>
        <p:cNvPr id="1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12"/>
          <p:cNvSpPr txBox="1">
            <a:spLocks noGrp="1"/>
          </p:cNvSpPr>
          <p:nvPr>
            <p:ph type="body" idx="1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1" name="Google Shape;71;p1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2" name="Google Shape;72;p1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3" name="Google Shape;73;p1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Vertical Title and Text" type="vertTitleAndTx">
  <p:cSld name="VERTICAL_TITLE_AND_VERTICAL_TEXT"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3"/>
          <p:cNvSpPr txBox="1">
            <a:spLocks noGrp="1"/>
          </p:cNvSpPr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6" name="Google Shape;76;p13"/>
          <p:cNvSpPr txBox="1">
            <a:spLocks noGrp="1"/>
          </p:cNvSpPr>
          <p:nvPr>
            <p:ph type="body" idx="1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77" name="Google Shape;77;p13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8" name="Google Shape;78;p13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9" name="Google Shape;79;p13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20" name="Google Shape;20;p4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4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4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Play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5" name="Google Shape;25;p5"/>
          <p:cNvSpPr txBox="1"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757575"/>
              </a:buClr>
              <a:buSzPts val="2400"/>
              <a:buNone/>
              <a:defRPr sz="2400">
                <a:solidFill>
                  <a:srgbClr val="757575"/>
                </a:solidFill>
              </a:defRPr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757575"/>
              </a:buClr>
              <a:buSzPts val="2000"/>
              <a:buNone/>
              <a:defRPr sz="2000">
                <a:solidFill>
                  <a:srgbClr val="757575"/>
                </a:solidFill>
              </a:defRPr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757575"/>
              </a:buClr>
              <a:buSzPts val="1800"/>
              <a:buNone/>
              <a:defRPr sz="1800">
                <a:solidFill>
                  <a:srgbClr val="757575"/>
                </a:solidFill>
              </a:defRPr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757575"/>
              </a:buClr>
              <a:buSzPts val="1600"/>
              <a:buNone/>
              <a:defRPr sz="1600">
                <a:solidFill>
                  <a:srgbClr val="757575"/>
                </a:solidFill>
              </a:defRPr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757575"/>
              </a:buClr>
              <a:buSzPts val="1600"/>
              <a:buNone/>
              <a:defRPr sz="1600">
                <a:solidFill>
                  <a:srgbClr val="757575"/>
                </a:solidFill>
              </a:defRPr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757575"/>
              </a:buClr>
              <a:buSzPts val="1600"/>
              <a:buNone/>
              <a:defRPr sz="1600">
                <a:solidFill>
                  <a:srgbClr val="757575"/>
                </a:solidFill>
              </a:defRPr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757575"/>
              </a:buClr>
              <a:buSzPts val="1600"/>
              <a:buNone/>
              <a:defRPr sz="1600">
                <a:solidFill>
                  <a:srgbClr val="757575"/>
                </a:solidFill>
              </a:defRPr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757575"/>
              </a:buClr>
              <a:buSzPts val="1600"/>
              <a:buNone/>
              <a:defRPr sz="1600">
                <a:solidFill>
                  <a:srgbClr val="757575"/>
                </a:solidFill>
              </a:defRPr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757575"/>
              </a:buClr>
              <a:buSzPts val="1600"/>
              <a:buNone/>
              <a:defRPr sz="1600">
                <a:solidFill>
                  <a:srgbClr val="757575"/>
                </a:solidFill>
              </a:defRPr>
            </a:lvl9pPr>
          </a:lstStyle>
          <a:p>
            <a:endParaRPr/>
          </a:p>
        </p:txBody>
      </p:sp>
      <p:sp>
        <p:nvSpPr>
          <p:cNvPr id="26" name="Google Shape;26;p5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5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28" name="Google Shape;28;p5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wo Content" type="twoObj">
  <p:cSld name="TWO_OBJECTS">
    <p:spTree>
      <p:nvGrpSpPr>
        <p:cNvPr id="1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1" name="Google Shape;31;p6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2" name="Google Shape;32;p6"/>
          <p:cNvSpPr txBox="1">
            <a:spLocks noGrp="1"/>
          </p:cNvSpPr>
          <p:nvPr>
            <p:ph type="body" idx="2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33" name="Google Shape;33;p6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6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5" name="Google Shape;35;p6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mparison" type="twoTxTwoObj">
  <p:cSld name="TWO_OBJECTS_WITH_TEXT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7"/>
          <p:cNvSpPr txBox="1"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39" name="Google Shape;39;p7"/>
          <p:cNvSpPr txBox="1">
            <a:spLocks noGrp="1"/>
          </p:cNvSpPr>
          <p:nvPr>
            <p:ph type="body" idx="2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0" name="Google Shape;40;p7"/>
          <p:cNvSpPr txBox="1">
            <a:spLocks noGrp="1"/>
          </p:cNvSpPr>
          <p:nvPr>
            <p:ph type="body" idx="3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 b="1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 b="1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 b="1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 b="1"/>
            </a:lvl9pPr>
          </a:lstStyle>
          <a:p>
            <a:endParaRPr/>
          </a:p>
        </p:txBody>
      </p:sp>
      <p:sp>
        <p:nvSpPr>
          <p:cNvPr id="41" name="Google Shape;41;p7"/>
          <p:cNvSpPr txBox="1">
            <a:spLocks noGrp="1"/>
          </p:cNvSpPr>
          <p:nvPr>
            <p:ph type="body" idx="4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3429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marL="914400" lvl="1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marL="1371600" lvl="2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marL="1828800" lvl="3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marL="2286000" lvl="4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marL="3200400" lvl="6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marL="3657600" lvl="7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marL="4114800" lvl="8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>
            <a:endParaRPr/>
          </a:p>
        </p:txBody>
      </p:sp>
      <p:sp>
        <p:nvSpPr>
          <p:cNvPr id="42" name="Google Shape;42;p7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7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4" name="Google Shape;44;p7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8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7" name="Google Shape;47;p8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8" name="Google Shape;48;p8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49" name="Google Shape;49;p8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9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2" name="Google Shape;52;p9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3" name="Google Shape;53;p9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ntent with Caption" type="objTx">
  <p:cSld name="OBJECT_WITH_CAPTION_TEXT">
    <p:spTree>
      <p:nvGrpSpPr>
        <p:cNvPr id="1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6" name="Google Shape;56;p10"/>
          <p:cNvSpPr txBox="1">
            <a:spLocks noGrp="1"/>
          </p:cNvSpPr>
          <p:nvPr>
            <p:ph type="body" idx="1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4318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marL="914400" lvl="1" indent="-406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marL="1371600" lvl="2" indent="-381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marL="1828800" lvl="3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marL="2286000" lvl="4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marL="2743200" lvl="5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marL="3200400" lvl="6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marL="3657600" lvl="7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marL="4114800" lvl="8" indent="-355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>
            <a:endParaRPr/>
          </a:p>
        </p:txBody>
      </p:sp>
      <p:sp>
        <p:nvSpPr>
          <p:cNvPr id="57" name="Google Shape;57;p10"/>
          <p:cNvSpPr txBox="1">
            <a:spLocks noGrp="1"/>
          </p:cNvSpPr>
          <p:nvPr>
            <p:ph type="body" idx="2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58" name="Google Shape;58;p10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59" name="Google Shape;59;p10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0" name="Google Shape;60;p10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Picture with Caption" type="picTx">
  <p:cSld name="PICTURE_WITH_CAPTION_TEXT">
    <p:spTree>
      <p:nvGrpSpPr>
        <p:cNvPr id="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1"/>
          <p:cNvSpPr txBox="1"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b" anchorCtr="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Play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3" name="Google Shape;63;p11"/>
          <p:cNvSpPr>
            <a:spLocks noGrp="1"/>
          </p:cNvSpPr>
          <p:nvPr>
            <p:ph type="pic" idx="2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1"/>
          <p:cNvSpPr txBox="1">
            <a:spLocks noGrp="1"/>
          </p:cNvSpPr>
          <p:nvPr>
            <p:ph type="body" idx="1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lvl="0" indent="-2286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marL="914400" lvl="1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marL="1371600" lvl="2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marL="1828800" lvl="3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marL="2286000" lvl="4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marL="2743200" lvl="5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marL="3200400" lvl="6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marL="3657600" lvl="7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marL="4114800" lvl="8" indent="-228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>
            <a:endParaRPr/>
          </a:p>
        </p:txBody>
      </p:sp>
      <p:sp>
        <p:nvSpPr>
          <p:cNvPr id="65" name="Google Shape;65;p11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6" name="Google Shape;66;p11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67" name="Google Shape;67;p11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r">
              <a:spcBef>
                <a:spcPts val="0"/>
              </a:spcBef>
              <a:buNone/>
              <a:defRPr/>
            </a:lvl1pPr>
            <a:lvl2pPr marL="0" lvl="1" indent="0" algn="r">
              <a:spcBef>
                <a:spcPts val="0"/>
              </a:spcBef>
              <a:buNone/>
              <a:defRPr/>
            </a:lvl2pPr>
            <a:lvl3pPr marL="0" lvl="2" indent="0" algn="r">
              <a:spcBef>
                <a:spcPts val="0"/>
              </a:spcBef>
              <a:buNone/>
              <a:defRPr/>
            </a:lvl3pPr>
            <a:lvl4pPr marL="0" lvl="3" indent="0" algn="r">
              <a:spcBef>
                <a:spcPts val="0"/>
              </a:spcBef>
              <a:buNone/>
              <a:defRPr/>
            </a:lvl4pPr>
            <a:lvl5pPr marL="0" lvl="4" indent="0" algn="r">
              <a:spcBef>
                <a:spcPts val="0"/>
              </a:spcBef>
              <a:buNone/>
              <a:defRPr/>
            </a:lvl5pPr>
            <a:lvl6pPr marL="0" lvl="5" indent="0" algn="r">
              <a:spcBef>
                <a:spcPts val="0"/>
              </a:spcBef>
              <a:buNone/>
              <a:defRPr/>
            </a:lvl6pPr>
            <a:lvl7pPr marL="0" lvl="6" indent="0" algn="r">
              <a:spcBef>
                <a:spcPts val="0"/>
              </a:spcBef>
              <a:buNone/>
              <a:defRPr/>
            </a:lvl7pPr>
            <a:lvl8pPr marL="0" lvl="7" indent="0" algn="r">
              <a:spcBef>
                <a:spcPts val="0"/>
              </a:spcBef>
              <a:buNone/>
              <a:defRPr/>
            </a:lvl8pPr>
            <a:lvl9pPr marL="0" lvl="8" indent="0" algn="r">
              <a:spcBef>
                <a:spcPts val="0"/>
              </a:spcBef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rmAutofit/>
          </a:bodyPr>
          <a:lstStyle>
            <a:lvl1pPr marR="0" lvl="0" algn="l" rtl="0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Play"/>
              <a:buNone/>
              <a:defRPr sz="4400" b="0" i="0" u="none" strike="noStrike" cap="none">
                <a:solidFill>
                  <a:schemeClr val="dk1"/>
                </a:solidFill>
                <a:latin typeface="Play"/>
                <a:ea typeface="Play"/>
                <a:cs typeface="Play"/>
                <a:sym typeface="Play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>
            <a:endParaRPr/>
          </a:p>
        </p:txBody>
      </p:sp>
      <p:sp>
        <p:nvSpPr>
          <p:cNvPr id="7" name="Google Shape;7;p2"/>
          <p:cNvSpPr txBox="1"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rmAutofit/>
          </a:bodyPr>
          <a:lstStyle>
            <a:lvl1pPr marL="457200" marR="0" lvl="0" indent="-406400" algn="l" rtl="0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810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sz="2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556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sz="20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42900" algn="l" rtl="0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p2"/>
          <p:cNvSpPr txBox="1">
            <a:spLocks noGrp="1"/>
          </p:cNvSpPr>
          <p:nvPr>
            <p:ph type="dt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757575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9" name="Google Shape;9;p2"/>
          <p:cNvSpPr txBox="1">
            <a:spLocks noGrp="1"/>
          </p:cNvSpPr>
          <p:nvPr>
            <p:ph type="ft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R="0" lvl="0" algn="ctr" rtl="0">
              <a:spcBef>
                <a:spcPts val="0"/>
              </a:spcBef>
              <a:spcAft>
                <a:spcPts val="0"/>
              </a:spcAft>
              <a:buSzPts val="1400"/>
              <a:buNone/>
              <a:defRPr sz="1200" b="0" i="0" u="none" strike="noStrike" cap="none">
                <a:solidFill>
                  <a:srgbClr val="757575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spcBef>
                <a:spcPts val="0"/>
              </a:spcBef>
              <a:spcAft>
                <a:spcPts val="0"/>
              </a:spcAft>
              <a:buSzPts val="1400"/>
              <a:buNone/>
              <a:defRPr sz="1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0" name="Google Shape;10;p2"/>
          <p:cNvSpPr txBox="1">
            <a:spLocks noGrp="1"/>
          </p:cNvSpPr>
          <p:nvPr>
            <p:ph type="sldNum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marR="0" lvl="0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757575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757575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757575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757575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757575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757575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757575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757575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spcBef>
                <a:spcPts val="0"/>
              </a:spcBef>
              <a:buNone/>
              <a:defRPr sz="1200" b="0" i="0" u="none" strike="noStrike" cap="none">
                <a:solidFill>
                  <a:srgbClr val="757575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DK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/>
          <p:nvPr/>
        </p:nvSpPr>
        <p:spPr>
          <a:xfrm>
            <a:off x="365760" y="201168"/>
            <a:ext cx="11649456" cy="886968"/>
          </a:xfrm>
          <a:prstGeom prst="roundRect">
            <a:avLst>
              <a:gd name="adj" fmla="val 16667"/>
            </a:avLst>
          </a:prstGeom>
          <a:solidFill>
            <a:srgbClr val="1F5C99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4000" b="1">
                <a:solidFill>
                  <a:schemeClr val="lt1"/>
                </a:solidFill>
              </a:rPr>
              <a:t>Континиум при преживяване на стрес</a:t>
            </a:r>
            <a:endParaRPr/>
          </a:p>
        </p:txBody>
      </p:sp>
      <p:sp>
        <p:nvSpPr>
          <p:cNvPr id="85" name="Google Shape;85;p1"/>
          <p:cNvSpPr/>
          <p:nvPr/>
        </p:nvSpPr>
        <p:spPr>
          <a:xfrm>
            <a:off x="365760" y="5879592"/>
            <a:ext cx="11649456" cy="777240"/>
          </a:xfrm>
          <a:prstGeom prst="roundRect">
            <a:avLst>
              <a:gd name="adj" fmla="val 16667"/>
            </a:avLst>
          </a:prstGeom>
          <a:gradFill>
            <a:gsLst>
              <a:gs pos="0">
                <a:srgbClr val="4EA72E"/>
              </a:gs>
              <a:gs pos="30000">
                <a:srgbClr val="FFE600"/>
              </a:gs>
              <a:gs pos="70000">
                <a:srgbClr val="FFC000"/>
              </a:gs>
              <a:gs pos="100000">
                <a:srgbClr val="C00000"/>
              </a:gs>
            </a:gsLst>
            <a:path path="circle">
              <a:fillToRect t="100000" r="100000"/>
            </a:path>
            <a:tileRect l="-100000" b="-100000"/>
          </a:gra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4000" b="1" i="0" u="none" strike="noStrike" cap="non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6" name="Google Shape;86;p1"/>
          <p:cNvSpPr txBox="1"/>
          <p:nvPr/>
        </p:nvSpPr>
        <p:spPr>
          <a:xfrm>
            <a:off x="596670" y="1204850"/>
            <a:ext cx="2109585" cy="46166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2400" b="1">
                <a:solidFill>
                  <a:srgbClr val="4EA72E"/>
                </a:solidFill>
              </a:rPr>
              <a:t>СПРАВЯНЕ </a:t>
            </a:r>
            <a:endParaRPr/>
          </a:p>
        </p:txBody>
      </p:sp>
      <p:sp>
        <p:nvSpPr>
          <p:cNvPr id="87" name="Google Shape;87;p1"/>
          <p:cNvSpPr txBox="1"/>
          <p:nvPr/>
        </p:nvSpPr>
        <p:spPr>
          <a:xfrm>
            <a:off x="3436850" y="1204850"/>
            <a:ext cx="23220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2400" b="1">
                <a:solidFill>
                  <a:srgbClr val="FFE600"/>
                </a:solidFill>
              </a:rPr>
              <a:t>ОЦЕЛЯВАНЕ</a:t>
            </a:r>
            <a:endParaRPr/>
          </a:p>
        </p:txBody>
      </p:sp>
      <p:sp>
        <p:nvSpPr>
          <p:cNvPr id="88" name="Google Shape;88;p1"/>
          <p:cNvSpPr txBox="1"/>
          <p:nvPr/>
        </p:nvSpPr>
        <p:spPr>
          <a:xfrm>
            <a:off x="6480224" y="1204850"/>
            <a:ext cx="23220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2400" b="1">
                <a:solidFill>
                  <a:srgbClr val="FFC000"/>
                </a:solidFill>
              </a:rPr>
              <a:t>НЕСПРАВЯНЕ</a:t>
            </a:r>
            <a:endParaRPr/>
          </a:p>
        </p:txBody>
      </p:sp>
      <p:sp>
        <p:nvSpPr>
          <p:cNvPr id="89" name="Google Shape;89;p1"/>
          <p:cNvSpPr txBox="1"/>
          <p:nvPr/>
        </p:nvSpPr>
        <p:spPr>
          <a:xfrm>
            <a:off x="9403543" y="1204237"/>
            <a:ext cx="2109600" cy="46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2400" b="1">
                <a:solidFill>
                  <a:srgbClr val="C00000"/>
                </a:solidFill>
              </a:rPr>
              <a:t>В КРИЗА</a:t>
            </a:r>
            <a:endParaRPr/>
          </a:p>
        </p:txBody>
      </p:sp>
      <p:sp>
        <p:nvSpPr>
          <p:cNvPr id="90" name="Google Shape;90;p1"/>
          <p:cNvSpPr/>
          <p:nvPr/>
        </p:nvSpPr>
        <p:spPr>
          <a:xfrm>
            <a:off x="365761" y="1665902"/>
            <a:ext cx="2691476" cy="3987248"/>
          </a:xfrm>
          <a:prstGeom prst="roundRect">
            <a:avLst>
              <a:gd name="adj" fmla="val 16667"/>
            </a:avLst>
          </a:prstGeom>
          <a:solidFill>
            <a:srgbClr val="4EA72E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1" name="Google Shape;91;p1"/>
          <p:cNvSpPr/>
          <p:nvPr/>
        </p:nvSpPr>
        <p:spPr>
          <a:xfrm>
            <a:off x="3192550" y="1665902"/>
            <a:ext cx="2820785" cy="3987248"/>
          </a:xfrm>
          <a:prstGeom prst="roundRect">
            <a:avLst>
              <a:gd name="adj" fmla="val 16667"/>
            </a:avLst>
          </a:prstGeom>
          <a:solidFill>
            <a:srgbClr val="FFE600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2" name="Google Shape;92;p1"/>
          <p:cNvSpPr/>
          <p:nvPr/>
        </p:nvSpPr>
        <p:spPr>
          <a:xfrm>
            <a:off x="6178667" y="1665902"/>
            <a:ext cx="2820785" cy="3987248"/>
          </a:xfrm>
          <a:prstGeom prst="roundRect">
            <a:avLst>
              <a:gd name="adj" fmla="val 16667"/>
            </a:avLst>
          </a:prstGeom>
          <a:solidFill>
            <a:srgbClr val="FFC000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3" name="Google Shape;93;p1"/>
          <p:cNvSpPr/>
          <p:nvPr/>
        </p:nvSpPr>
        <p:spPr>
          <a:xfrm>
            <a:off x="9164784" y="1665902"/>
            <a:ext cx="2820785" cy="3987248"/>
          </a:xfrm>
          <a:prstGeom prst="roundRect">
            <a:avLst>
              <a:gd name="adj" fmla="val 16667"/>
            </a:avLst>
          </a:prstGeom>
          <a:solidFill>
            <a:srgbClr val="C00000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4" name="Google Shape;94;p1"/>
          <p:cNvSpPr txBox="1"/>
          <p:nvPr/>
        </p:nvSpPr>
        <p:spPr>
          <a:xfrm>
            <a:off x="365800" y="1782400"/>
            <a:ext cx="2691600" cy="3494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300" b="1">
                <a:solidFill>
                  <a:schemeClr val="lt1"/>
                </a:solidFill>
              </a:rPr>
              <a:t>ДЕФИНИЦИЯ</a:t>
            </a:r>
            <a:endParaRPr/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Оптимално функциониране</a:t>
            </a:r>
            <a:endParaRPr sz="1300">
              <a:solidFill>
                <a:schemeClr val="lt1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Адаптивен растеж</a:t>
            </a:r>
            <a:endParaRPr sz="1300">
              <a:solidFill>
                <a:schemeClr val="lt1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Благополучие</a:t>
            </a:r>
            <a:endParaRPr sz="1300">
              <a:solidFill>
                <a:schemeClr val="lt1"/>
              </a:solidFill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300" b="1">
                <a:solidFill>
                  <a:schemeClr val="lt1"/>
                </a:solidFill>
              </a:rPr>
              <a:t>ХАРАКТЕРИСТИКИ</a:t>
            </a:r>
            <a:endParaRPr/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В най-добрата си форма</a:t>
            </a:r>
            <a:endParaRPr sz="1300">
              <a:solidFill>
                <a:schemeClr val="lt1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Добре обучен/а и подготвен/а</a:t>
            </a:r>
            <a:endParaRPr sz="1300">
              <a:solidFill>
                <a:schemeClr val="lt1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Контролиращ/а</a:t>
            </a:r>
            <a:endParaRPr sz="1300">
              <a:solidFill>
                <a:schemeClr val="lt1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Физически, психически и духовно здрав/а</a:t>
            </a:r>
            <a:endParaRPr sz="1300">
              <a:solidFill>
                <a:schemeClr val="lt1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Фокусиран/а върху мисията</a:t>
            </a:r>
            <a:endParaRPr sz="1300">
              <a:solidFill>
                <a:schemeClr val="lt1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Мотивиран/а</a:t>
            </a:r>
            <a:endParaRPr sz="1300">
              <a:solidFill>
                <a:schemeClr val="lt1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Спокоен/а и стабилен/а</a:t>
            </a:r>
            <a:endParaRPr sz="1300">
              <a:solidFill>
                <a:schemeClr val="lt1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Забавен/а</a:t>
            </a:r>
            <a:endParaRPr sz="1300">
              <a:solidFill>
                <a:schemeClr val="lt1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300"/>
              <a:buChar char="•"/>
            </a:pPr>
            <a:r>
              <a:rPr lang="en-DK" sz="1300">
                <a:solidFill>
                  <a:schemeClr val="lt1"/>
                </a:solidFill>
              </a:rPr>
              <a:t>Етично поведение</a:t>
            </a:r>
            <a:endParaRPr sz="1300">
              <a:solidFill>
                <a:schemeClr val="lt1"/>
              </a:solidFill>
            </a:endParaRPr>
          </a:p>
          <a:p>
            <a:pPr marL="45720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300">
              <a:solidFill>
                <a:schemeClr val="lt1"/>
              </a:solidFill>
            </a:endParaRPr>
          </a:p>
        </p:txBody>
      </p:sp>
      <p:sp>
        <p:nvSpPr>
          <p:cNvPr id="95" name="Google Shape;95;p1"/>
          <p:cNvSpPr txBox="1"/>
          <p:nvPr/>
        </p:nvSpPr>
        <p:spPr>
          <a:xfrm>
            <a:off x="3436852" y="1782395"/>
            <a:ext cx="2322000" cy="3694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300" b="1">
                <a:solidFill>
                  <a:srgbClr val="215F9A"/>
                </a:solidFill>
              </a:rPr>
              <a:t>ДЕФИНИЦИЯ</a:t>
            </a:r>
            <a:endParaRPr/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Лек и преходен дистрес или увреждане</a:t>
            </a:r>
            <a:endParaRPr sz="1300">
              <a:solidFill>
                <a:srgbClr val="215F9A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Винаги отшумява</a:t>
            </a:r>
            <a:endParaRPr sz="1300">
              <a:solidFill>
                <a:srgbClr val="215F9A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Нисък риск</a:t>
            </a:r>
            <a:endParaRPr sz="1300">
              <a:solidFill>
                <a:srgbClr val="215F9A"/>
              </a:solidFill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300" b="1">
                <a:solidFill>
                  <a:srgbClr val="215F9A"/>
                </a:solidFill>
              </a:rPr>
              <a:t>ПРИЧИНИ</a:t>
            </a:r>
            <a:endParaRPr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Font typeface="Arial"/>
              <a:buChar char="•"/>
            </a:pPr>
            <a:r>
              <a:rPr lang="en-DK" sz="1300">
                <a:solidFill>
                  <a:srgbClr val="215F9A"/>
                </a:solidFill>
              </a:rPr>
              <a:t>Всеки стресов фактор</a:t>
            </a:r>
            <a:endParaRPr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300" b="1">
                <a:solidFill>
                  <a:srgbClr val="215F9A"/>
                </a:solidFill>
              </a:rPr>
              <a:t>ХАРАКТЕРИСТИКИ</a:t>
            </a:r>
            <a:endParaRPr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Font typeface="Arial"/>
              <a:buChar char="•"/>
            </a:pPr>
            <a:r>
              <a:rPr lang="en-DK" sz="1300">
                <a:solidFill>
                  <a:srgbClr val="215F9A"/>
                </a:solidFill>
              </a:rPr>
              <a:t>Чувство на раздразнителност, тревожност или потиснатост</a:t>
            </a:r>
            <a:endParaRPr sz="1300">
              <a:solidFill>
                <a:srgbClr val="215F9A"/>
              </a:solidFill>
            </a:endParaRP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Font typeface="Arial"/>
              <a:buChar char="•"/>
            </a:pPr>
            <a:r>
              <a:rPr lang="en-DK" sz="1300">
                <a:solidFill>
                  <a:srgbClr val="215F9A"/>
                </a:solidFill>
              </a:rPr>
              <a:t>Загуба на мотивация</a:t>
            </a:r>
            <a:endParaRPr sz="1300">
              <a:solidFill>
                <a:srgbClr val="215F9A"/>
              </a:solidFill>
            </a:endParaRP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Font typeface="Arial"/>
              <a:buChar char="•"/>
            </a:pPr>
            <a:r>
              <a:rPr lang="en-DK" sz="1300">
                <a:solidFill>
                  <a:srgbClr val="215F9A"/>
                </a:solidFill>
              </a:rPr>
              <a:t>Загуба на фокус</a:t>
            </a:r>
            <a:endParaRPr sz="1300">
              <a:solidFill>
                <a:srgbClr val="215F9A"/>
              </a:solidFill>
            </a:endParaRP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Font typeface="Arial"/>
              <a:buChar char="•"/>
            </a:pPr>
            <a:r>
              <a:rPr lang="en-DK" sz="1300">
                <a:solidFill>
                  <a:srgbClr val="215F9A"/>
                </a:solidFill>
              </a:rPr>
              <a:t>Трудности със съня</a:t>
            </a:r>
            <a:endParaRPr sz="1300">
              <a:solidFill>
                <a:srgbClr val="215F9A"/>
              </a:solidFill>
            </a:endParaRP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Font typeface="Arial"/>
              <a:buChar char="•"/>
            </a:pPr>
            <a:r>
              <a:rPr lang="en-DK" sz="1300">
                <a:solidFill>
                  <a:srgbClr val="215F9A"/>
                </a:solidFill>
              </a:rPr>
              <a:t>Мускулно напрежение или други промени</a:t>
            </a:r>
            <a:endParaRPr sz="1300">
              <a:solidFill>
                <a:srgbClr val="215F9A"/>
              </a:solidFill>
            </a:endParaRP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Font typeface="Arial"/>
              <a:buChar char="•"/>
            </a:pPr>
            <a:r>
              <a:rPr lang="en-DK" sz="1300">
                <a:solidFill>
                  <a:srgbClr val="215F9A"/>
                </a:solidFill>
              </a:rPr>
              <a:t>Не се забавляваш</a:t>
            </a:r>
            <a:endParaRPr sz="1300">
              <a:solidFill>
                <a:srgbClr val="215F9A"/>
              </a:solidFill>
            </a:endParaRPr>
          </a:p>
        </p:txBody>
      </p:sp>
      <p:sp>
        <p:nvSpPr>
          <p:cNvPr id="96" name="Google Shape;96;p1"/>
          <p:cNvSpPr txBox="1"/>
          <p:nvPr/>
        </p:nvSpPr>
        <p:spPr>
          <a:xfrm>
            <a:off x="6218350" y="1782400"/>
            <a:ext cx="2760300" cy="3694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300" b="1">
                <a:solidFill>
                  <a:srgbClr val="215F9A"/>
                </a:solidFill>
              </a:rPr>
              <a:t>ДЕФИНИЦИЯ</a:t>
            </a:r>
            <a:endParaRPr/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По-тежък и продължителен дистрес</a:t>
            </a:r>
            <a:endParaRPr sz="1300">
              <a:solidFill>
                <a:srgbClr val="215F9A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Оставя емоционален белег</a:t>
            </a:r>
            <a:endParaRPr sz="1300">
              <a:solidFill>
                <a:srgbClr val="215F9A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По-висок риск</a:t>
            </a:r>
            <a:endParaRPr sz="1300">
              <a:solidFill>
                <a:srgbClr val="215F9A"/>
              </a:solidFill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300" b="1">
                <a:solidFill>
                  <a:srgbClr val="215F9A"/>
                </a:solidFill>
              </a:rPr>
              <a:t>ПРИЧИНИ</a:t>
            </a:r>
            <a:endParaRPr/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Заплаха за живота</a:t>
            </a:r>
            <a:endParaRPr sz="1300">
              <a:solidFill>
                <a:srgbClr val="215F9A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Загуба</a:t>
            </a:r>
            <a:endParaRPr sz="1300">
              <a:solidFill>
                <a:srgbClr val="215F9A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Морална вреда</a:t>
            </a:r>
            <a:endParaRPr sz="1300">
              <a:solidFill>
                <a:srgbClr val="215F9A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Износване</a:t>
            </a:r>
            <a:endParaRPr sz="1300">
              <a:solidFill>
                <a:srgbClr val="215F9A"/>
              </a:solidFill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300" b="1">
                <a:solidFill>
                  <a:srgbClr val="215F9A"/>
                </a:solidFill>
              </a:rPr>
              <a:t>ХАРАКТЕРИСТИКИ</a:t>
            </a:r>
            <a:endParaRPr/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Загуба на контрол</a:t>
            </a:r>
            <a:endParaRPr sz="1300">
              <a:solidFill>
                <a:srgbClr val="215F9A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Паника, ярост или депресия</a:t>
            </a:r>
            <a:endParaRPr sz="1300">
              <a:solidFill>
                <a:srgbClr val="215F9A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Вече не се чувствам нормално</a:t>
            </a:r>
            <a:endParaRPr sz="1300">
              <a:solidFill>
                <a:srgbClr val="215F9A"/>
              </a:solidFill>
            </a:endParaRPr>
          </a:p>
          <a:p>
            <a:pPr marL="269999" lvl="0" indent="-262549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r>
              <a:rPr lang="en-DK" sz="1300">
                <a:solidFill>
                  <a:srgbClr val="215F9A"/>
                </a:solidFill>
              </a:rPr>
              <a:t>Прекомерно чувство за вина, срам или обвинения</a:t>
            </a:r>
            <a:endParaRPr sz="1300">
              <a:solidFill>
                <a:srgbClr val="215F9A"/>
              </a:solidFill>
            </a:endParaRP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Clr>
                <a:srgbClr val="215F9A"/>
              </a:buClr>
              <a:buSzPts val="1300"/>
              <a:buChar char="•"/>
            </a:pPr>
            <a:endParaRPr sz="1300">
              <a:solidFill>
                <a:srgbClr val="215F9A"/>
              </a:solidFill>
            </a:endParaRPr>
          </a:p>
        </p:txBody>
      </p:sp>
      <p:sp>
        <p:nvSpPr>
          <p:cNvPr id="97" name="Google Shape;97;p1"/>
          <p:cNvSpPr txBox="1"/>
          <p:nvPr/>
        </p:nvSpPr>
        <p:spPr>
          <a:xfrm>
            <a:off x="9173825" y="1776475"/>
            <a:ext cx="2760300" cy="360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200" b="1">
                <a:solidFill>
                  <a:schemeClr val="lt1"/>
                </a:solidFill>
              </a:rPr>
              <a:t>ДЕФИНИЦИЯ</a:t>
            </a:r>
            <a:endParaRPr sz="1300"/>
          </a:p>
          <a:p>
            <a:pPr marL="89999" lvl="0" indent="-16619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</a:pPr>
            <a:r>
              <a:rPr lang="en-DK" sz="1200">
                <a:solidFill>
                  <a:schemeClr val="lt1"/>
                </a:solidFill>
              </a:rPr>
              <a:t>Състояние, което може да се повлияе благоприятно от лечение на психично здраве</a:t>
            </a:r>
            <a:endParaRPr sz="1200">
              <a:solidFill>
                <a:schemeClr val="lt1"/>
              </a:solidFill>
            </a:endParaRPr>
          </a:p>
          <a:p>
            <a:pPr marL="89999" lvl="0" indent="-16619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</a:pPr>
            <a:r>
              <a:rPr lang="en-DK" sz="1200">
                <a:solidFill>
                  <a:schemeClr val="lt1"/>
                </a:solidFill>
              </a:rPr>
              <a:t>Незаздравяла стресова травма, причиняваща увреждане на живота</a:t>
            </a:r>
            <a:endParaRPr sz="1200">
              <a:solidFill>
                <a:schemeClr val="lt1"/>
              </a:solidFill>
            </a:endParaRPr>
          </a:p>
          <a:p>
            <a:pPr marL="89999" marR="0" lvl="0" indent="-89999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200" b="1">
                <a:solidFill>
                  <a:schemeClr val="lt1"/>
                </a:solidFill>
              </a:rPr>
              <a:t>ПРИЧИНИ</a:t>
            </a:r>
            <a:endParaRPr sz="1300"/>
          </a:p>
          <a:p>
            <a:pPr marL="89999" lvl="0" indent="-16619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</a:pPr>
            <a:r>
              <a:rPr lang="en-DK" sz="1200">
                <a:solidFill>
                  <a:schemeClr val="lt1"/>
                </a:solidFill>
              </a:rPr>
              <a:t>Посттравматично стресово разстройство</a:t>
            </a:r>
            <a:endParaRPr sz="1200">
              <a:solidFill>
                <a:schemeClr val="lt1"/>
              </a:solidFill>
            </a:endParaRPr>
          </a:p>
          <a:p>
            <a:pPr marL="89999" lvl="0" indent="-16619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</a:pPr>
            <a:r>
              <a:rPr lang="en-DK" sz="1200">
                <a:solidFill>
                  <a:schemeClr val="lt1"/>
                </a:solidFill>
              </a:rPr>
              <a:t>Депресия</a:t>
            </a:r>
            <a:endParaRPr sz="1200">
              <a:solidFill>
                <a:schemeClr val="lt1"/>
              </a:solidFill>
            </a:endParaRPr>
          </a:p>
          <a:p>
            <a:pPr marL="89999" lvl="0" indent="-16619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</a:pPr>
            <a:r>
              <a:rPr lang="en-DK" sz="1200">
                <a:solidFill>
                  <a:schemeClr val="lt1"/>
                </a:solidFill>
              </a:rPr>
              <a:t>Тревожност</a:t>
            </a:r>
            <a:endParaRPr sz="1200">
              <a:solidFill>
                <a:schemeClr val="lt1"/>
              </a:solidFill>
            </a:endParaRPr>
          </a:p>
          <a:p>
            <a:pPr marL="89999" lvl="0" indent="-16619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</a:pPr>
            <a:r>
              <a:rPr lang="en-DK" sz="1200">
                <a:solidFill>
                  <a:schemeClr val="lt1"/>
                </a:solidFill>
              </a:rPr>
              <a:t>Злоупотреба с вещества</a:t>
            </a:r>
            <a:endParaRPr sz="1200">
              <a:solidFill>
                <a:schemeClr val="lt1"/>
              </a:solidFill>
            </a:endParaRPr>
          </a:p>
          <a:p>
            <a:pPr marL="89999" marR="0" lvl="0" indent="-89999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200" b="1">
                <a:solidFill>
                  <a:schemeClr val="lt1"/>
                </a:solidFill>
              </a:rPr>
              <a:t>ХАРАКТЕРИСТИКИ</a:t>
            </a:r>
            <a:endParaRPr sz="1300"/>
          </a:p>
          <a:p>
            <a:pPr marL="89999" lvl="0" indent="-16619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</a:pPr>
            <a:r>
              <a:rPr lang="en-DK" sz="1200">
                <a:solidFill>
                  <a:schemeClr val="lt1"/>
                </a:solidFill>
              </a:rPr>
              <a:t>Симптомите продължават и се влошават с времето</a:t>
            </a:r>
            <a:endParaRPr sz="1200">
              <a:solidFill>
                <a:schemeClr val="lt1"/>
              </a:solidFill>
            </a:endParaRPr>
          </a:p>
          <a:p>
            <a:pPr marL="89999" lvl="0" indent="-16619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</a:pPr>
            <a:r>
              <a:rPr lang="en-DK" sz="1200">
                <a:solidFill>
                  <a:schemeClr val="lt1"/>
                </a:solidFill>
              </a:rPr>
              <a:t>Силно страдание или социални или професионални затруднения</a:t>
            </a:r>
            <a:endParaRPr sz="1200">
              <a:solidFill>
                <a:schemeClr val="lt1"/>
              </a:solidFill>
            </a:endParaRPr>
          </a:p>
          <a:p>
            <a:pPr marL="89999" lvl="0" indent="-166199" algn="l" rt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</a:pPr>
            <a:r>
              <a:rPr lang="en-DK" sz="1200">
                <a:solidFill>
                  <a:schemeClr val="lt1"/>
                </a:solidFill>
              </a:rPr>
              <a:t>Безнадеждност</a:t>
            </a:r>
            <a:endParaRPr sz="1200">
              <a:solidFill>
                <a:schemeClr val="lt1"/>
              </a:solidFill>
            </a:endParaRPr>
          </a:p>
        </p:txBody>
      </p:sp>
      <p:sp>
        <p:nvSpPr>
          <p:cNvPr id="98" name="Google Shape;98;p1"/>
          <p:cNvSpPr txBox="1"/>
          <p:nvPr/>
        </p:nvSpPr>
        <p:spPr>
          <a:xfrm>
            <a:off x="787862" y="6093852"/>
            <a:ext cx="1727200" cy="33855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“</a:t>
            </a:r>
            <a:r>
              <a:rPr lang="en-DK" sz="1600">
                <a:solidFill>
                  <a:schemeClr val="lt1"/>
                </a:solidFill>
              </a:rPr>
              <a:t>Имам това</a:t>
            </a:r>
            <a:r>
              <a:rPr lang="en-DK" sz="1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”</a:t>
            </a:r>
            <a:endParaRPr/>
          </a:p>
        </p:txBody>
      </p:sp>
      <p:sp>
        <p:nvSpPr>
          <p:cNvPr id="99" name="Google Shape;99;p1"/>
          <p:cNvSpPr txBox="1"/>
          <p:nvPr/>
        </p:nvSpPr>
        <p:spPr>
          <a:xfrm>
            <a:off x="3322550" y="6119416"/>
            <a:ext cx="2550623" cy="33855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600">
                <a:solidFill>
                  <a:srgbClr val="215F9A"/>
                </a:solidFill>
                <a:latin typeface="Arial"/>
                <a:ea typeface="Arial"/>
                <a:cs typeface="Arial"/>
                <a:sym typeface="Arial"/>
              </a:rPr>
              <a:t>“</a:t>
            </a:r>
            <a:r>
              <a:rPr lang="en-DK" sz="1600">
                <a:solidFill>
                  <a:srgbClr val="215F9A"/>
                </a:solidFill>
              </a:rPr>
              <a:t>Нещо не е наред</a:t>
            </a:r>
            <a:r>
              <a:rPr lang="en-DK" sz="1600">
                <a:solidFill>
                  <a:srgbClr val="215F9A"/>
                </a:solidFill>
                <a:latin typeface="Arial"/>
                <a:ea typeface="Arial"/>
                <a:cs typeface="Arial"/>
                <a:sym typeface="Arial"/>
              </a:rPr>
              <a:t>”</a:t>
            </a:r>
            <a:endParaRPr/>
          </a:p>
        </p:txBody>
      </p:sp>
      <p:sp>
        <p:nvSpPr>
          <p:cNvPr id="100" name="Google Shape;100;p1"/>
          <p:cNvSpPr txBox="1"/>
          <p:nvPr/>
        </p:nvSpPr>
        <p:spPr>
          <a:xfrm>
            <a:off x="6428048" y="6093852"/>
            <a:ext cx="2550600" cy="585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600">
                <a:solidFill>
                  <a:srgbClr val="215F9A"/>
                </a:solidFill>
                <a:latin typeface="Arial"/>
                <a:ea typeface="Arial"/>
                <a:cs typeface="Arial"/>
                <a:sym typeface="Arial"/>
              </a:rPr>
              <a:t>“</a:t>
            </a:r>
            <a:r>
              <a:rPr lang="en-DK" sz="1600">
                <a:solidFill>
                  <a:srgbClr val="215F9A"/>
                </a:solidFill>
              </a:rPr>
              <a:t>Не мога да продължавам това</a:t>
            </a:r>
            <a:r>
              <a:rPr lang="en-DK" sz="1600">
                <a:solidFill>
                  <a:srgbClr val="215F9A"/>
                </a:solidFill>
                <a:latin typeface="Arial"/>
                <a:ea typeface="Arial"/>
                <a:cs typeface="Arial"/>
                <a:sym typeface="Arial"/>
              </a:rPr>
              <a:t>”</a:t>
            </a:r>
            <a:endParaRPr/>
          </a:p>
        </p:txBody>
      </p:sp>
      <p:sp>
        <p:nvSpPr>
          <p:cNvPr id="101" name="Google Shape;101;p1"/>
          <p:cNvSpPr txBox="1"/>
          <p:nvPr/>
        </p:nvSpPr>
        <p:spPr>
          <a:xfrm>
            <a:off x="9321350" y="6093850"/>
            <a:ext cx="2481000" cy="585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DK" sz="1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“</a:t>
            </a:r>
            <a:r>
              <a:rPr lang="en-DK" sz="1600">
                <a:solidFill>
                  <a:schemeClr val="lt1"/>
                </a:solidFill>
              </a:rPr>
              <a:t>Не мога да преживея това</a:t>
            </a:r>
            <a:r>
              <a:rPr lang="en-DK" sz="16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”</a:t>
            </a:r>
            <a:endParaRPr/>
          </a:p>
        </p:txBody>
      </p:sp>
      <p:sp>
        <p:nvSpPr>
          <p:cNvPr id="102" name="Google Shape;102;p1"/>
          <p:cNvSpPr/>
          <p:nvPr/>
        </p:nvSpPr>
        <p:spPr>
          <a:xfrm rot="-5400000">
            <a:off x="504307" y="6200947"/>
            <a:ext cx="184728" cy="175491"/>
          </a:xfrm>
          <a:prstGeom prst="flowChartExtract">
            <a:avLst/>
          </a:prstGeom>
          <a:solidFill>
            <a:schemeClr val="lt1"/>
          </a:solidFill>
          <a:ln w="19050" cap="flat" cmpd="sng">
            <a:solidFill>
              <a:schemeClr val="lt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03" name="Google Shape;103;p1"/>
          <p:cNvSpPr/>
          <p:nvPr/>
        </p:nvSpPr>
        <p:spPr>
          <a:xfrm rot="5400000">
            <a:off x="11622278" y="6175384"/>
            <a:ext cx="184728" cy="175491"/>
          </a:xfrm>
          <a:prstGeom prst="flowChartExtract">
            <a:avLst/>
          </a:prstGeom>
          <a:solidFill>
            <a:schemeClr val="lt1"/>
          </a:solidFill>
          <a:ln w="19050" cap="flat" cmpd="sng">
            <a:solidFill>
              <a:schemeClr val="lt1"/>
            </a:solidFill>
            <a:prstDash val="solid"/>
            <a:miter lim="800000"/>
            <a:headEnd type="none" w="sm" len="sm"/>
            <a:tailEnd type="none" w="sm" len="sm"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marR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800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rgbClr val="000000"/>
      </a:dk1>
      <a:lt1>
        <a:srgbClr val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193</Words>
  <Application>Microsoft Office PowerPoint</Application>
  <PresentationFormat>Широк екран</PresentationFormat>
  <Paragraphs>62</Paragraphs>
  <Slides>1</Slides>
  <Notes>1</Notes>
  <HiddenSlides>0</HiddenSlides>
  <MMClips>0</MMClips>
  <ScaleCrop>false</ScaleCrop>
  <HeadingPairs>
    <vt:vector size="6" baseType="variant">
      <vt:variant>
        <vt:lpstr>Използвани шрифтове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Заглавия на слайдовете</vt:lpstr>
      </vt:variant>
      <vt:variant>
        <vt:i4>1</vt:i4>
      </vt:variant>
    </vt:vector>
  </HeadingPairs>
  <TitlesOfParts>
    <vt:vector size="4" baseType="lpstr">
      <vt:lpstr>Arial</vt:lpstr>
      <vt:lpstr>Play</vt:lpstr>
      <vt:lpstr>Office Theme</vt:lpstr>
      <vt:lpstr>Презентация на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на PowerPoint</dc:title>
  <dc:creator>Marco León</dc:creator>
  <cp:lastModifiedBy>HP</cp:lastModifiedBy>
  <cp:revision>1</cp:revision>
  <dcterms:created xsi:type="dcterms:W3CDTF">2025-12-12T15:23:44Z</dcterms:created>
  <dcterms:modified xsi:type="dcterms:W3CDTF">2026-01-22T10:34:51Z</dcterms:modified>
</cp:coreProperties>
</file>