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embeddedFontLst>
    <p:embeddedFont>
      <p:font typeface="Play" panose="020B0604020202020204" charset="0"/>
      <p:regular r:id="rId4"/>
      <p:bold r:id="rId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gEaCFrj0WBxq4XLFJsmhTiMvl+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DK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365760" y="201168"/>
            <a:ext cx="11649456" cy="886968"/>
          </a:xfrm>
          <a:prstGeom prst="roundRect">
            <a:avLst>
              <a:gd name="adj" fmla="val 16667"/>
            </a:avLst>
          </a:prstGeom>
          <a:solidFill>
            <a:srgbClr val="1F5C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4000" b="1">
                <a:solidFill>
                  <a:schemeClr val="lt1"/>
                </a:solidFill>
              </a:rPr>
              <a:t>Континиум при преживяване на стрес</a:t>
            </a:r>
            <a:endParaRPr/>
          </a:p>
        </p:txBody>
      </p:sp>
      <p:sp>
        <p:nvSpPr>
          <p:cNvPr id="85" name="Google Shape;85;p1"/>
          <p:cNvSpPr/>
          <p:nvPr/>
        </p:nvSpPr>
        <p:spPr>
          <a:xfrm>
            <a:off x="365760" y="5879592"/>
            <a:ext cx="11649456" cy="7772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4EA72E"/>
              </a:gs>
              <a:gs pos="30000">
                <a:srgbClr val="FFE600"/>
              </a:gs>
              <a:gs pos="70000">
                <a:srgbClr val="FFC000"/>
              </a:gs>
              <a:gs pos="100000">
                <a:srgbClr val="C0000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596670" y="1204850"/>
            <a:ext cx="210958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2400" b="1">
                <a:solidFill>
                  <a:srgbClr val="4EA72E"/>
                </a:solidFill>
              </a:rPr>
              <a:t>СПРАВЯНЕ 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3436850" y="1204850"/>
            <a:ext cx="2322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2400" b="1">
                <a:solidFill>
                  <a:srgbClr val="FFE600"/>
                </a:solidFill>
              </a:rPr>
              <a:t>ОЦЕЛЯВАНЕ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6480224" y="1204850"/>
            <a:ext cx="2322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2400" b="1">
                <a:solidFill>
                  <a:srgbClr val="FFC000"/>
                </a:solidFill>
              </a:rPr>
              <a:t>НЕСПРАВЯНЕ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9403543" y="1204237"/>
            <a:ext cx="2109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2400" b="1">
                <a:solidFill>
                  <a:srgbClr val="C00000"/>
                </a:solidFill>
              </a:rPr>
              <a:t>В КРИЗА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365761" y="1665902"/>
            <a:ext cx="2691476" cy="3987248"/>
          </a:xfrm>
          <a:prstGeom prst="roundRect">
            <a:avLst>
              <a:gd name="adj" fmla="val 16667"/>
            </a:avLst>
          </a:prstGeom>
          <a:solidFill>
            <a:srgbClr val="4EA7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/>
          <p:nvPr/>
        </p:nvSpPr>
        <p:spPr>
          <a:xfrm>
            <a:off x="3192550" y="1665902"/>
            <a:ext cx="2820785" cy="3987248"/>
          </a:xfrm>
          <a:prstGeom prst="roundRect">
            <a:avLst>
              <a:gd name="adj" fmla="val 16667"/>
            </a:avLst>
          </a:prstGeom>
          <a:solidFill>
            <a:srgbClr val="FFE6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6178667" y="1665902"/>
            <a:ext cx="2820785" cy="398724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/>
          <p:nvPr/>
        </p:nvSpPr>
        <p:spPr>
          <a:xfrm>
            <a:off x="9164784" y="1665902"/>
            <a:ext cx="2820785" cy="3987248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365800" y="1782400"/>
            <a:ext cx="2691600" cy="34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chemeClr val="lt1"/>
                </a:solidFill>
              </a:rPr>
              <a:t>ДЕФИНИЦИЯ</a:t>
            </a:r>
            <a:endParaRPr/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Оптимално функциониране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Адаптивен растеж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Благополучие</a:t>
            </a:r>
            <a:endParaRPr sz="1300">
              <a:solidFill>
                <a:schemeClr val="lt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chemeClr val="lt1"/>
                </a:solidFill>
              </a:rPr>
              <a:t>ХАРАКТЕРИСТИКИ</a:t>
            </a:r>
            <a:endParaRPr/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В най-добрата си форма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Добре обучен/а и подготвен/а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Контролиращ/а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Физически, психически и духовно здрав/а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Фокусиран/а върху мисията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Мотивиран/а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Спокоен/а и стабилен/а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Забавен/а</a:t>
            </a:r>
            <a:endParaRPr sz="1300">
              <a:solidFill>
                <a:schemeClr val="lt1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•"/>
            </a:pPr>
            <a:r>
              <a:rPr lang="en-DK" sz="1300">
                <a:solidFill>
                  <a:schemeClr val="lt1"/>
                </a:solidFill>
              </a:rPr>
              <a:t>Етично поведение</a:t>
            </a:r>
            <a:endParaRPr sz="1300">
              <a:solidFill>
                <a:schemeClr val="lt1"/>
              </a:solidFill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3436852" y="1782395"/>
            <a:ext cx="23220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rgbClr val="215F9A"/>
                </a:solidFill>
              </a:rPr>
              <a:t>ДЕФИНИЦИЯ</a:t>
            </a:r>
            <a:endParaRPr/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Лек и преходен дистрес или увреждане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Винаги отшумява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Нисък риск</a:t>
            </a:r>
            <a:endParaRPr sz="1300">
              <a:solidFill>
                <a:srgbClr val="215F9A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rgbClr val="215F9A"/>
                </a:solidFill>
              </a:rPr>
              <a:t>ПРИЧИНИ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Всеки стресов фактор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rgbClr val="215F9A"/>
                </a:solidFill>
              </a:rPr>
              <a:t>ХАРАКТЕРИСТИКИ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Чувство на раздразнителност, тревожност или потиснатост</a:t>
            </a:r>
            <a:endParaRPr sz="1300">
              <a:solidFill>
                <a:srgbClr val="215F9A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Загуба на мотивация</a:t>
            </a:r>
            <a:endParaRPr sz="1300">
              <a:solidFill>
                <a:srgbClr val="215F9A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Загуба на фокус</a:t>
            </a:r>
            <a:endParaRPr sz="1300">
              <a:solidFill>
                <a:srgbClr val="215F9A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Трудности със съня</a:t>
            </a:r>
            <a:endParaRPr sz="1300">
              <a:solidFill>
                <a:srgbClr val="215F9A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Мускулно напрежение или други промени</a:t>
            </a:r>
            <a:endParaRPr sz="1300">
              <a:solidFill>
                <a:srgbClr val="215F9A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Font typeface="Arial"/>
              <a:buChar char="•"/>
            </a:pPr>
            <a:r>
              <a:rPr lang="en-DK" sz="1300">
                <a:solidFill>
                  <a:srgbClr val="215F9A"/>
                </a:solidFill>
              </a:rPr>
              <a:t>Не се забавляваш</a:t>
            </a:r>
            <a:endParaRPr sz="1300">
              <a:solidFill>
                <a:srgbClr val="215F9A"/>
              </a:solidFill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6218350" y="1782400"/>
            <a:ext cx="2760300" cy="3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rgbClr val="215F9A"/>
                </a:solidFill>
              </a:rPr>
              <a:t>ДЕФИНИЦИЯ</a:t>
            </a:r>
            <a:endParaRPr/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По-тежък и продължителен дистрес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Оставя емоционален белег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По-висок риск</a:t>
            </a:r>
            <a:endParaRPr sz="1300">
              <a:solidFill>
                <a:srgbClr val="215F9A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rgbClr val="215F9A"/>
                </a:solidFill>
              </a:rPr>
              <a:t>ПРИЧИНИ</a:t>
            </a:r>
            <a:endParaRPr/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Заплаха за живота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Загуба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Морална вреда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Износване</a:t>
            </a:r>
            <a:endParaRPr sz="1300">
              <a:solidFill>
                <a:srgbClr val="215F9A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300" b="1">
                <a:solidFill>
                  <a:srgbClr val="215F9A"/>
                </a:solidFill>
              </a:rPr>
              <a:t>ХАРАКТЕРИСТИКИ</a:t>
            </a:r>
            <a:endParaRPr/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Загуба на контрол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Паника, ярост или депресия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Вече не се чувствам нормално</a:t>
            </a:r>
            <a:endParaRPr sz="1300">
              <a:solidFill>
                <a:srgbClr val="215F9A"/>
              </a:solidFill>
            </a:endParaRPr>
          </a:p>
          <a:p>
            <a:pPr marL="269999" lvl="0" indent="-262549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r>
              <a:rPr lang="en-DK" sz="1300">
                <a:solidFill>
                  <a:srgbClr val="215F9A"/>
                </a:solidFill>
              </a:rPr>
              <a:t>Прекомерно чувство за вина, срам или обвинения</a:t>
            </a:r>
            <a:endParaRPr sz="1300">
              <a:solidFill>
                <a:srgbClr val="215F9A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15F9A"/>
              </a:buClr>
              <a:buSzPts val="1300"/>
              <a:buChar char="•"/>
            </a:pPr>
            <a:endParaRPr sz="1300">
              <a:solidFill>
                <a:srgbClr val="215F9A"/>
              </a:solidFill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9173825" y="1776475"/>
            <a:ext cx="2760300" cy="36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 b="1">
                <a:solidFill>
                  <a:schemeClr val="lt1"/>
                </a:solidFill>
              </a:rPr>
              <a:t>ДЕФИНИЦИЯ</a:t>
            </a:r>
            <a:endParaRPr sz="1300"/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Състояние, което може да се повлияе благоприятно от лечение на психично здраве</a:t>
            </a:r>
            <a:endParaRPr sz="1200">
              <a:solidFill>
                <a:schemeClr val="lt1"/>
              </a:solidFill>
            </a:endParaRPr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Незаздравяла стресова травма, причиняваща увреждане на живота</a:t>
            </a:r>
            <a:endParaRPr sz="1200">
              <a:solidFill>
                <a:schemeClr val="lt1"/>
              </a:solidFill>
            </a:endParaRPr>
          </a:p>
          <a:p>
            <a:pPr marL="89999" marR="0" lvl="0" indent="-89999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 b="1">
                <a:solidFill>
                  <a:schemeClr val="lt1"/>
                </a:solidFill>
              </a:rPr>
              <a:t>ПРИЧИНИ</a:t>
            </a:r>
            <a:endParaRPr sz="1300"/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Посттравматично стресово разстройство</a:t>
            </a:r>
            <a:endParaRPr sz="1200">
              <a:solidFill>
                <a:schemeClr val="lt1"/>
              </a:solidFill>
            </a:endParaRPr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Депресия</a:t>
            </a:r>
            <a:endParaRPr sz="1200">
              <a:solidFill>
                <a:schemeClr val="lt1"/>
              </a:solidFill>
            </a:endParaRPr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Тревожност</a:t>
            </a:r>
            <a:endParaRPr sz="1200">
              <a:solidFill>
                <a:schemeClr val="lt1"/>
              </a:solidFill>
            </a:endParaRPr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Злоупотреба с вещества</a:t>
            </a:r>
            <a:endParaRPr sz="1200">
              <a:solidFill>
                <a:schemeClr val="lt1"/>
              </a:solidFill>
            </a:endParaRPr>
          </a:p>
          <a:p>
            <a:pPr marL="89999" marR="0" lvl="0" indent="-89999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200" b="1">
                <a:solidFill>
                  <a:schemeClr val="lt1"/>
                </a:solidFill>
              </a:rPr>
              <a:t>ХАРАКТЕРИСТИКИ</a:t>
            </a:r>
            <a:endParaRPr sz="1300"/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Симптомите продължават и се влошават с времето</a:t>
            </a:r>
            <a:endParaRPr sz="1200">
              <a:solidFill>
                <a:schemeClr val="lt1"/>
              </a:solidFill>
            </a:endParaRPr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Силно страдание или социални или професионални затруднения</a:t>
            </a:r>
            <a:endParaRPr sz="1200">
              <a:solidFill>
                <a:schemeClr val="lt1"/>
              </a:solidFill>
            </a:endParaRPr>
          </a:p>
          <a:p>
            <a:pPr marL="89999" lvl="0" indent="-166199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</a:pPr>
            <a:r>
              <a:rPr lang="en-DK" sz="1200">
                <a:solidFill>
                  <a:schemeClr val="lt1"/>
                </a:solidFill>
              </a:rPr>
              <a:t>Безнадеждност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787862" y="6093852"/>
            <a:ext cx="17272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DK" sz="1600">
                <a:solidFill>
                  <a:schemeClr val="lt1"/>
                </a:solidFill>
              </a:rPr>
              <a:t>Имам това</a:t>
            </a:r>
            <a:r>
              <a:rPr lang="en-DK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99" name="Google Shape;99;p1"/>
          <p:cNvSpPr txBox="1"/>
          <p:nvPr/>
        </p:nvSpPr>
        <p:spPr>
          <a:xfrm>
            <a:off x="3322550" y="6119416"/>
            <a:ext cx="2550623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600">
                <a:solidFill>
                  <a:srgbClr val="215F9A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DK" sz="1600">
                <a:solidFill>
                  <a:srgbClr val="215F9A"/>
                </a:solidFill>
              </a:rPr>
              <a:t>Нещо не е наред</a:t>
            </a:r>
            <a:r>
              <a:rPr lang="en-DK" sz="1600">
                <a:solidFill>
                  <a:srgbClr val="215F9A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6428048" y="6093852"/>
            <a:ext cx="2550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600">
                <a:solidFill>
                  <a:srgbClr val="215F9A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DK" sz="1600">
                <a:solidFill>
                  <a:srgbClr val="215F9A"/>
                </a:solidFill>
              </a:rPr>
              <a:t>Не мога да продължавам това</a:t>
            </a:r>
            <a:r>
              <a:rPr lang="en-DK" sz="1600">
                <a:solidFill>
                  <a:srgbClr val="215F9A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9321350" y="6093850"/>
            <a:ext cx="2481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DK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DK" sz="1600">
                <a:solidFill>
                  <a:schemeClr val="lt1"/>
                </a:solidFill>
              </a:rPr>
              <a:t>Не мога да преживея това</a:t>
            </a:r>
            <a:r>
              <a:rPr lang="en-DK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02" name="Google Shape;102;p1"/>
          <p:cNvSpPr/>
          <p:nvPr/>
        </p:nvSpPr>
        <p:spPr>
          <a:xfrm rot="-5400000">
            <a:off x="504307" y="6200947"/>
            <a:ext cx="184728" cy="175491"/>
          </a:xfrm>
          <a:prstGeom prst="flowChartExtract">
            <a:avLst/>
          </a:pr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/>
          <p:nvPr/>
        </p:nvSpPr>
        <p:spPr>
          <a:xfrm rot="5400000">
            <a:off x="11622278" y="6175384"/>
            <a:ext cx="184728" cy="175491"/>
          </a:xfrm>
          <a:prstGeom prst="flowChartExtract">
            <a:avLst/>
          </a:prstGeom>
          <a:solidFill>
            <a:schemeClr val="lt1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Широк екран</PresentationFormat>
  <Paragraphs>62</Paragraphs>
  <Slides>1</Slides>
  <Notes>1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</vt:i4>
      </vt:variant>
    </vt:vector>
  </HeadingPairs>
  <TitlesOfParts>
    <vt:vector size="4" baseType="lpstr">
      <vt:lpstr>Arial</vt:lpstr>
      <vt:lpstr>Play</vt:lpstr>
      <vt:lpstr>Office Theme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Marco León</dc:creator>
  <cp:lastModifiedBy>HP</cp:lastModifiedBy>
  <cp:revision>1</cp:revision>
  <dcterms:created xsi:type="dcterms:W3CDTF">2025-12-12T15:23:44Z</dcterms:created>
  <dcterms:modified xsi:type="dcterms:W3CDTF">2026-01-22T10:34:51Z</dcterms:modified>
</cp:coreProperties>
</file>